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handoutMasterIdLst>
    <p:handoutMasterId r:id="rId28"/>
  </p:handoutMasterIdLst>
  <p:sldIdLst>
    <p:sldId id="256" r:id="rId2"/>
    <p:sldId id="271" r:id="rId3"/>
    <p:sldId id="266" r:id="rId4"/>
    <p:sldId id="273" r:id="rId5"/>
    <p:sldId id="272" r:id="rId6"/>
    <p:sldId id="276" r:id="rId7"/>
    <p:sldId id="268" r:id="rId8"/>
    <p:sldId id="274" r:id="rId9"/>
    <p:sldId id="275" r:id="rId10"/>
    <p:sldId id="267" r:id="rId11"/>
    <p:sldId id="277" r:id="rId12"/>
    <p:sldId id="278" r:id="rId13"/>
    <p:sldId id="269" r:id="rId14"/>
    <p:sldId id="257" r:id="rId15"/>
    <p:sldId id="280" r:id="rId16"/>
    <p:sldId id="281" r:id="rId17"/>
    <p:sldId id="282" r:id="rId18"/>
    <p:sldId id="260" r:id="rId19"/>
    <p:sldId id="279" r:id="rId20"/>
    <p:sldId id="261" r:id="rId21"/>
    <p:sldId id="283" r:id="rId22"/>
    <p:sldId id="284" r:id="rId23"/>
    <p:sldId id="270" r:id="rId24"/>
    <p:sldId id="259" r:id="rId25"/>
    <p:sldId id="263" r:id="rId26"/>
    <p:sldId id="26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E88A9-4221-E64A-A758-91CA7D0352D3}" type="datetimeFigureOut">
              <a:rPr lang="en-US" smtClean="0"/>
              <a:t>3/18/19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FC9AF-A522-AE40-A720-E98531FEE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4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0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purl.stanford.edu/ry626jm255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eb.usd475.org/depts/it/etc/SitePages/Flipped%20Classroom.asp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youtu.be/0UX0LWyV6G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i.org/10.11645/12.2.248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896" y="986996"/>
            <a:ext cx="7796789" cy="268307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3EEF"/>
                </a:solidFill>
              </a:rPr>
              <a:t>Amazing  Races  </a:t>
            </a:r>
            <a:r>
              <a:rPr lang="en-US" sz="4000" b="1" dirty="0"/>
              <a:t>Spanning from </a:t>
            </a:r>
            <a:r>
              <a:rPr lang="en-US" sz="4000" b="1" dirty="0">
                <a:solidFill>
                  <a:srgbClr val="003EEF"/>
                </a:solidFill>
              </a:rPr>
              <a:t>Outdoor  Instruction  </a:t>
            </a:r>
            <a:r>
              <a:rPr lang="en-US" sz="4000" b="1" dirty="0"/>
              <a:t>all  the  way to </a:t>
            </a:r>
            <a:br>
              <a:rPr lang="en-US" sz="4000" b="1" dirty="0"/>
            </a:br>
            <a:r>
              <a:rPr lang="en-US" sz="4000" b="1" dirty="0">
                <a:solidFill>
                  <a:srgbClr val="003EEF"/>
                </a:solidFill>
              </a:rPr>
              <a:t>Virtual  Reality </a:t>
            </a:r>
            <a:endParaRPr lang="en-US" sz="4000" b="1" cap="none" dirty="0">
              <a:solidFill>
                <a:srgbClr val="003EE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329" y="3670073"/>
            <a:ext cx="7610356" cy="1425936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charset="0"/>
                <a:ea typeface="Arial Rounded MT Bold" charset="0"/>
                <a:cs typeface="Arial Rounded MT Bold" charset="0"/>
              </a:rPr>
              <a:t>By: </a:t>
            </a:r>
            <a:r>
              <a:rPr lang="en-US" sz="2400" dirty="0">
                <a:latin typeface="Arial Rounded MT Bold" charset="0"/>
                <a:ea typeface="Arial Rounded MT Bold" charset="0"/>
                <a:cs typeface="Arial Rounded MT Bold" charset="0"/>
              </a:rPr>
              <a:t>Felicia A. Smith</a:t>
            </a:r>
            <a:r>
              <a:rPr lang="en-US" b="1" dirty="0">
                <a:latin typeface="Arial Rounded MT Bold" charset="0"/>
                <a:ea typeface="Arial Rounded MT Bold" charset="0"/>
                <a:cs typeface="Arial Rounded MT Bold" charset="0"/>
              </a:rPr>
              <a:t>, </a:t>
            </a:r>
            <a:r>
              <a:rPr lang="en-US" sz="1600" b="1" i="1" dirty="0">
                <a:latin typeface="Arial Rounded MT Bold" charset="0"/>
                <a:ea typeface="Arial Rounded MT Bold" charset="0"/>
                <a:cs typeface="Arial Rounded MT Bold" charset="0"/>
              </a:rPr>
              <a:t>MLIS</a:t>
            </a:r>
          </a:p>
          <a:p>
            <a:r>
              <a:rPr lang="en-US" b="1" dirty="0">
                <a:latin typeface="Arial Rounded MT Bold" charset="0"/>
                <a:ea typeface="Arial Rounded MT Bold" charset="0"/>
                <a:cs typeface="Arial Rounded MT Bold" charset="0"/>
              </a:rPr>
              <a:t>       </a:t>
            </a: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Stanford University</a:t>
            </a:r>
          </a:p>
          <a:p>
            <a:r>
              <a:rPr lang="en-US" b="1" dirty="0">
                <a:latin typeface="Arial Rounded MT Bold" charset="0"/>
                <a:ea typeface="Arial Rounded MT Bold" charset="0"/>
                <a:cs typeface="Arial Rounded MT Bold" charset="0"/>
              </a:rPr>
              <a:t>       </a:t>
            </a:r>
            <a:r>
              <a:rPr lang="en-US" b="1" dirty="0">
                <a:solidFill>
                  <a:srgbClr val="003EEF"/>
                </a:solidFill>
                <a:latin typeface="Perpetua Titling MT Light" charset="0"/>
                <a:ea typeface="Perpetua Titling MT Light" charset="0"/>
                <a:cs typeface="Perpetua Titling MT Light" charset="0"/>
              </a:rPr>
              <a:t>http://library.stanford.edu/people/</a:t>
            </a:r>
            <a:r>
              <a:rPr lang="en-US" sz="2400" b="1" dirty="0">
                <a:latin typeface="Perpetua Titling MT Light" charset="0"/>
                <a:ea typeface="Perpetua Titling MT Light" charset="0"/>
                <a:cs typeface="Perpetua Titling MT Light" charset="0"/>
              </a:rPr>
              <a:t>felicias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A87C08-2628-2344-9FE9-8B1BB42E0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800" y="-6724"/>
            <a:ext cx="43942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8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280E1B-FE6E-F948-8C5A-C9DA41E6C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05714" y="1875817"/>
            <a:ext cx="44402182" cy="4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37549-ABDF-B94E-A81C-21500A3CDDC3}"/>
              </a:ext>
            </a:extLst>
          </p:cNvPr>
          <p:cNvSpPr txBox="1"/>
          <p:nvPr/>
        </p:nvSpPr>
        <p:spPr>
          <a:xfrm>
            <a:off x="6096000" y="6297259"/>
            <a:ext cx="577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Title:  </a:t>
            </a:r>
            <a:r>
              <a:rPr lang="en-US" sz="2000" i="1" dirty="0"/>
              <a:t>“</a:t>
            </a:r>
            <a:r>
              <a:rPr lang="en-US" sz="2400" b="1" i="1" dirty="0">
                <a:solidFill>
                  <a:srgbClr val="003EEF"/>
                </a:solidFill>
              </a:rPr>
              <a:t>Ass is Dead</a:t>
            </a:r>
            <a:r>
              <a:rPr lang="en-US" sz="2000" b="1" i="1" dirty="0">
                <a:solidFill>
                  <a:srgbClr val="003EEF"/>
                </a:solidFill>
              </a:rPr>
              <a:t>! </a:t>
            </a:r>
            <a:r>
              <a:rPr lang="en-US" sz="2400" b="1" i="1" dirty="0">
                <a:solidFill>
                  <a:srgbClr val="003EEF"/>
                </a:solidFill>
              </a:rPr>
              <a:t>Long Live the Ass</a:t>
            </a:r>
            <a:r>
              <a:rPr lang="en-US" sz="2400" b="1" dirty="0">
                <a:solidFill>
                  <a:srgbClr val="003EEF"/>
                </a:solidFill>
              </a:rPr>
              <a:t>!”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ADDA8-E41E-474A-9816-24A221230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9" t="4566" r="15715" b="5744"/>
          <a:stretch/>
        </p:blipFill>
        <p:spPr>
          <a:xfrm>
            <a:off x="6096000" y="340418"/>
            <a:ext cx="5305864" cy="57752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07C6E5-600A-5743-9A88-D0078C8EE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75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5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280E1B-FE6E-F948-8C5A-C9DA41E6C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13116" y="1898966"/>
            <a:ext cx="44402182" cy="4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37549-ABDF-B94E-A81C-21500A3CDDC3}"/>
              </a:ext>
            </a:extLst>
          </p:cNvPr>
          <p:cNvSpPr txBox="1"/>
          <p:nvPr/>
        </p:nvSpPr>
        <p:spPr>
          <a:xfrm>
            <a:off x="4710896" y="289839"/>
            <a:ext cx="7303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Sample Title</a:t>
            </a:r>
            <a:r>
              <a:rPr lang="en-US" sz="2000" b="1" i="1" dirty="0"/>
              <a:t>:  </a:t>
            </a:r>
            <a:r>
              <a:rPr lang="en-US" sz="3600" i="1" dirty="0"/>
              <a:t>“</a:t>
            </a:r>
            <a:r>
              <a:rPr lang="en-US" sz="3600" b="1" i="1" dirty="0">
                <a:solidFill>
                  <a:srgbClr val="003EEF"/>
                </a:solidFill>
              </a:rPr>
              <a:t>FUCK!</a:t>
            </a:r>
            <a:r>
              <a:rPr lang="en-US" sz="2000" b="1" dirty="0"/>
              <a:t> </a:t>
            </a:r>
            <a:r>
              <a:rPr lang="en-US" sz="2400" b="1" dirty="0"/>
              <a:t>History of the World in 65 Unfortunate Incidents”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2F10A8-A277-ED4F-9223-3114F9B69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422" y="1532681"/>
            <a:ext cx="6261100" cy="510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CE31DC-4B7A-C149-BB2D-D324DA657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608"/>
            <a:ext cx="54864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7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280E1B-FE6E-F948-8C5A-C9DA41E6C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17281" y="1925288"/>
            <a:ext cx="44402182" cy="4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37549-ABDF-B94E-A81C-21500A3CDDC3}"/>
              </a:ext>
            </a:extLst>
          </p:cNvPr>
          <p:cNvSpPr txBox="1"/>
          <p:nvPr/>
        </p:nvSpPr>
        <p:spPr>
          <a:xfrm>
            <a:off x="4166885" y="283454"/>
            <a:ext cx="7859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Sample</a:t>
            </a:r>
            <a:r>
              <a:rPr lang="en-US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>
                <a:solidFill>
                  <a:srgbClr val="00B050"/>
                </a:solidFill>
              </a:rPr>
              <a:t>WINNER</a:t>
            </a:r>
            <a:r>
              <a:rPr lang="en-US" sz="2000" b="1" i="1" dirty="0"/>
              <a:t>:  </a:t>
            </a:r>
            <a:r>
              <a:rPr lang="en-US" sz="3600" i="1" dirty="0"/>
              <a:t>“</a:t>
            </a:r>
            <a:r>
              <a:rPr lang="en-US" sz="3600" b="1" i="1" dirty="0">
                <a:solidFill>
                  <a:srgbClr val="003EEF"/>
                </a:solidFill>
              </a:rPr>
              <a:t>FUCK!</a:t>
            </a:r>
            <a:r>
              <a:rPr lang="en-US" sz="2000" b="1" dirty="0"/>
              <a:t> </a:t>
            </a:r>
            <a:r>
              <a:rPr lang="en-US" sz="2400" b="1" dirty="0"/>
              <a:t>History of the World in 65 Unfortunate Incidents”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7E6B8-E3A6-6041-8608-440F762F1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82700"/>
            <a:ext cx="7620000" cy="5575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71328A-DA0B-F345-AEC1-49A28D551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8363"/>
            <a:ext cx="45720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28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3719-DE41-3E4C-94DB-7B9E5A17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464" y="189629"/>
            <a:ext cx="8610600" cy="129302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Outdoor  classes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F261D09-5AE6-C14F-AD7A-9A5FFD3A6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35" y="2168432"/>
            <a:ext cx="75616406" cy="4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9DE63-90EF-F145-AF2F-E92AF1A946E3}"/>
              </a:ext>
            </a:extLst>
          </p:cNvPr>
          <p:cNvSpPr txBox="1"/>
          <p:nvPr/>
        </p:nvSpPr>
        <p:spPr>
          <a:xfrm>
            <a:off x="5130139" y="1644079"/>
            <a:ext cx="678092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Students use their mobile devices outside. Being untethered allows me the freedom to teach anywhere, </a:t>
            </a:r>
            <a:r>
              <a:rPr lang="en-US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physically</a:t>
            </a:r>
            <a:r>
              <a:rPr lang="en-US" sz="2800" b="1" dirty="0"/>
              <a:t>. Nevertheless, I still aspire, to teach anywhere, </a:t>
            </a:r>
            <a:r>
              <a:rPr lang="en-US" sz="2800" b="1" i="1" dirty="0">
                <a:solidFill>
                  <a:srgbClr val="00B050"/>
                </a:solidFill>
              </a:rPr>
              <a:t>virtually!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</a:p>
          <a:p>
            <a:endParaRPr lang="en-US" sz="2800" b="1" dirty="0"/>
          </a:p>
          <a:p>
            <a:endParaRPr lang="en-US" sz="2400" dirty="0"/>
          </a:p>
          <a:p>
            <a:pPr algn="r"/>
            <a:r>
              <a:rPr lang="en-US" sz="3200" i="1" dirty="0">
                <a:solidFill>
                  <a:srgbClr val="003EEF"/>
                </a:solidFill>
              </a:rPr>
              <a:t>Albert Einstein</a:t>
            </a:r>
            <a:r>
              <a:rPr lang="en-US" sz="3200" dirty="0">
                <a:solidFill>
                  <a:srgbClr val="003EEF"/>
                </a:solidFill>
              </a:rPr>
              <a:t> :</a:t>
            </a:r>
          </a:p>
          <a:p>
            <a:pPr algn="r"/>
            <a:r>
              <a:rPr lang="en-US" sz="3200" dirty="0">
                <a:solidFill>
                  <a:srgbClr val="003EEF"/>
                </a:solidFill>
              </a:rPr>
              <a:t> </a:t>
            </a:r>
            <a:r>
              <a:rPr lang="en-US" sz="3200" b="1" i="1" dirty="0">
                <a:solidFill>
                  <a:srgbClr val="003EEF"/>
                </a:solidFill>
              </a:rPr>
              <a:t>“I never teach my pupils, I only attempt to provide the conditions in which they can learn.”</a:t>
            </a:r>
            <a:r>
              <a:rPr lang="en-US" sz="3200" dirty="0">
                <a:solidFill>
                  <a:srgbClr val="003EEF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2DC62-7222-684A-9A63-7B9C1C1D3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2100"/>
            <a:ext cx="49911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68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773" y="63390"/>
            <a:ext cx="6498770" cy="1293028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Why use VR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3507"/>
            <a:ext cx="11611428" cy="4380411"/>
          </a:xfrm>
        </p:spPr>
        <p:txBody>
          <a:bodyPr>
            <a:normAutofit fontScale="92500"/>
          </a:bodyPr>
          <a:lstStyle/>
          <a:p>
            <a:r>
              <a:rPr lang="en-US" sz="5400" b="1" dirty="0">
                <a:solidFill>
                  <a:srgbClr val="003EEF"/>
                </a:solidFill>
              </a:rPr>
              <a:t>VR Technology replaces boring, antiquated lecture format</a:t>
            </a:r>
          </a:p>
          <a:p>
            <a:endParaRPr lang="en-US" sz="5400" dirty="0">
              <a:solidFill>
                <a:srgbClr val="003EEF"/>
              </a:solidFill>
            </a:endParaRPr>
          </a:p>
          <a:p>
            <a:r>
              <a:rPr lang="en-US" sz="6000" b="1" dirty="0">
                <a:solidFill>
                  <a:srgbClr val="003EEF"/>
                </a:solidFill>
              </a:rPr>
              <a:t>VR allows for real life situations instead of foreign jargon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EC93DB-E9E8-584E-9352-CB70A829F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859" y="4675418"/>
            <a:ext cx="2946684" cy="19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4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606" y="267542"/>
            <a:ext cx="6265043" cy="1083408"/>
          </a:xfrm>
        </p:spPr>
        <p:txBody>
          <a:bodyPr>
            <a:noAutofit/>
          </a:bodyPr>
          <a:lstStyle/>
          <a:p>
            <a:r>
              <a:rPr lang="en-US" sz="6000" b="1" cap="non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NOW   &amp;  THEN   </a:t>
            </a:r>
            <a:endParaRPr lang="en-US" sz="6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5130F-5CC6-BE49-B49B-CE06D51F9949}"/>
              </a:ext>
            </a:extLst>
          </p:cNvPr>
          <p:cNvSpPr txBox="1"/>
          <p:nvPr/>
        </p:nvSpPr>
        <p:spPr>
          <a:xfrm>
            <a:off x="8304643" y="1917177"/>
            <a:ext cx="345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EEF"/>
                </a:solidFill>
              </a:rPr>
              <a:t>19</a:t>
            </a:r>
            <a:r>
              <a:rPr lang="en-US" sz="2400" b="1" baseline="30000" dirty="0">
                <a:solidFill>
                  <a:srgbClr val="003EEF"/>
                </a:solidFill>
              </a:rPr>
              <a:t>th</a:t>
            </a:r>
            <a:r>
              <a:rPr lang="en-US" sz="2400" b="1" dirty="0">
                <a:solidFill>
                  <a:srgbClr val="003EEF"/>
                </a:solidFill>
              </a:rPr>
              <a:t> Century Image</a:t>
            </a:r>
            <a:endParaRPr lang="en-US" sz="2400" dirty="0">
              <a:solidFill>
                <a:srgbClr val="003EE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EDDC70-9F16-364A-A0C1-D88B723E7B95}"/>
              </a:ext>
            </a:extLst>
          </p:cNvPr>
          <p:cNvSpPr txBox="1"/>
          <p:nvPr/>
        </p:nvSpPr>
        <p:spPr>
          <a:xfrm>
            <a:off x="2855901" y="2967335"/>
            <a:ext cx="228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EEF"/>
                </a:solidFill>
              </a:rPr>
              <a:t>2019 Images</a:t>
            </a:r>
            <a:endParaRPr lang="en-US" sz="2400" dirty="0">
              <a:solidFill>
                <a:srgbClr val="003EE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5CFF7-3FE3-2146-B191-FAA1E10F2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882" y="2378842"/>
            <a:ext cx="46990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FB52E3-1729-2A4F-AC94-AA2A935BD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0" y="3561504"/>
            <a:ext cx="6870700" cy="3136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7900E2-5FD1-7B41-960D-224547DBF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18" y="1450552"/>
            <a:ext cx="24765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07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765" y="229854"/>
            <a:ext cx="6265043" cy="1083408"/>
          </a:xfrm>
        </p:spPr>
        <p:txBody>
          <a:bodyPr>
            <a:noAutofit/>
          </a:bodyPr>
          <a:lstStyle/>
          <a:p>
            <a:r>
              <a:rPr lang="en-US" sz="6000" b="1" cap="non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NOW   &amp;  THEN   </a:t>
            </a:r>
            <a:endParaRPr lang="en-US" sz="6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5130F-5CC6-BE49-B49B-CE06D51F9949}"/>
              </a:ext>
            </a:extLst>
          </p:cNvPr>
          <p:cNvSpPr txBox="1"/>
          <p:nvPr/>
        </p:nvSpPr>
        <p:spPr>
          <a:xfrm>
            <a:off x="7916350" y="1581781"/>
            <a:ext cx="345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EEF"/>
                </a:solidFill>
              </a:rPr>
              <a:t>19</a:t>
            </a:r>
            <a:r>
              <a:rPr lang="en-US" sz="2400" b="1" baseline="30000" dirty="0">
                <a:solidFill>
                  <a:srgbClr val="003EEF"/>
                </a:solidFill>
              </a:rPr>
              <a:t>th</a:t>
            </a:r>
            <a:r>
              <a:rPr lang="en-US" sz="2400" b="1" dirty="0">
                <a:solidFill>
                  <a:srgbClr val="003EEF"/>
                </a:solidFill>
              </a:rPr>
              <a:t> Century Image</a:t>
            </a:r>
            <a:endParaRPr lang="en-US" sz="2400" dirty="0">
              <a:solidFill>
                <a:srgbClr val="003EE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EDDC70-9F16-364A-A0C1-D88B723E7B95}"/>
              </a:ext>
            </a:extLst>
          </p:cNvPr>
          <p:cNvSpPr txBox="1"/>
          <p:nvPr/>
        </p:nvSpPr>
        <p:spPr>
          <a:xfrm>
            <a:off x="1986240" y="1120116"/>
            <a:ext cx="228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3EEF"/>
                </a:solidFill>
              </a:rPr>
              <a:t>2019 Image</a:t>
            </a:r>
            <a:endParaRPr lang="en-US" sz="2400" dirty="0">
              <a:solidFill>
                <a:srgbClr val="003EE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8594C-7639-EF4F-AB21-8D987DA5C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049" y="2043446"/>
            <a:ext cx="5410200" cy="458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A485E8-DBD4-AB48-9AF2-2A6B2903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9" y="1581781"/>
            <a:ext cx="60960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11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077" y="349606"/>
            <a:ext cx="7930284" cy="1083408"/>
          </a:xfrm>
        </p:spPr>
        <p:txBody>
          <a:bodyPr>
            <a:noAutofit/>
          </a:bodyPr>
          <a:lstStyle/>
          <a:p>
            <a:r>
              <a:rPr lang="en-US" sz="4800" b="1" cap="none" dirty="0">
                <a:solidFill>
                  <a:srgbClr val="003EEF"/>
                </a:solidFill>
              </a:rPr>
              <a:t>STANFORD</a:t>
            </a:r>
            <a:r>
              <a:rPr lang="en-US" sz="4800" b="1" dirty="0">
                <a:solidFill>
                  <a:srgbClr val="003EEF"/>
                </a:solidFill>
              </a:rPr>
              <a:t> Classroom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8639" y="6312158"/>
            <a:ext cx="4208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EE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purl.stanford.edu/ry626jm2552</a:t>
            </a:r>
            <a:endParaRPr lang="en-US" sz="2000" b="1" dirty="0">
              <a:solidFill>
                <a:srgbClr val="003EE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5130F-5CC6-BE49-B49B-CE06D51F9949}"/>
              </a:ext>
            </a:extLst>
          </p:cNvPr>
          <p:cNvSpPr txBox="1"/>
          <p:nvPr/>
        </p:nvSpPr>
        <p:spPr>
          <a:xfrm>
            <a:off x="7324996" y="1420546"/>
            <a:ext cx="345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1800s Archival Image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EDDC70-9F16-364A-A0C1-D88B723E7B95}"/>
              </a:ext>
            </a:extLst>
          </p:cNvPr>
          <p:cNvSpPr txBox="1"/>
          <p:nvPr/>
        </p:nvSpPr>
        <p:spPr>
          <a:xfrm>
            <a:off x="1950033" y="1432171"/>
            <a:ext cx="2289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2019 Image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4C1D85-4CDA-684B-B26A-C11AF801E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274" y="1868639"/>
            <a:ext cx="6578600" cy="4406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694D7D-E8A3-FE4C-8B4E-4F0D2B8E3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26" y="1905258"/>
            <a:ext cx="51562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9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9802" y="98959"/>
            <a:ext cx="5527021" cy="1293028"/>
          </a:xfrm>
        </p:spPr>
        <p:txBody>
          <a:bodyPr>
            <a:noAutofit/>
          </a:bodyPr>
          <a:lstStyle/>
          <a:p>
            <a:r>
              <a:rPr lang="en-US" sz="6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scenarios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772" y="5311834"/>
            <a:ext cx="12083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Credibility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3200" b="1" dirty="0">
                <a:solidFill>
                  <a:srgbClr val="003EEF"/>
                </a:solidFill>
              </a:rPr>
              <a:t>E.R. Nurse vs Nightclub Stranger</a:t>
            </a:r>
          </a:p>
          <a:p>
            <a:endParaRPr lang="en-US" sz="900" dirty="0"/>
          </a:p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</a:t>
            </a:r>
            <a:r>
              <a:rPr lang="en-US" sz="3600" b="1" dirty="0">
                <a:solidFill>
                  <a:schemeClr val="accent1"/>
                </a:solidFill>
              </a:rPr>
              <a:t>Fake News</a:t>
            </a:r>
            <a:r>
              <a:rPr lang="en-US" sz="3200" b="1" dirty="0">
                <a:solidFill>
                  <a:schemeClr val="accent1"/>
                </a:solidFill>
              </a:rPr>
              <a:t>: </a:t>
            </a:r>
            <a:r>
              <a:rPr lang="en-US" sz="3200" b="1" dirty="0"/>
              <a:t>Black Lives Matter Protesters </a:t>
            </a:r>
            <a:r>
              <a:rPr lang="en-US" sz="2800" b="1" dirty="0">
                <a:solidFill>
                  <a:srgbClr val="00B050"/>
                </a:solidFill>
              </a:rPr>
              <a:t>vs</a:t>
            </a:r>
            <a:r>
              <a:rPr lang="en-US" sz="3200" b="1" dirty="0">
                <a:solidFill>
                  <a:srgbClr val="00B050"/>
                </a:solidFill>
              </a:rPr>
              <a:t> Police Horse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16A01-3215-D345-8933-803430B0B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585" y="1576001"/>
            <a:ext cx="6370643" cy="3644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011689-61DF-CD41-A5A4-630F21E46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1" y="1485067"/>
            <a:ext cx="5238143" cy="373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85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783" y="434640"/>
            <a:ext cx="6136434" cy="1273483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CREDIBILITY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6EECF-1AB6-A94C-B734-38520D2B7DFF}"/>
              </a:ext>
            </a:extLst>
          </p:cNvPr>
          <p:cNvSpPr txBox="1"/>
          <p:nvPr/>
        </p:nvSpPr>
        <p:spPr>
          <a:xfrm>
            <a:off x="1937981" y="3972340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STRANGERS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A2718F-A5EA-1443-B02D-3662EB0E293E}"/>
              </a:ext>
            </a:extLst>
          </p:cNvPr>
          <p:cNvSpPr txBox="1"/>
          <p:nvPr/>
        </p:nvSpPr>
        <p:spPr>
          <a:xfrm>
            <a:off x="9316870" y="3943451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SCHOLARS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6A9535-A72D-1848-9F45-22A50A1915A9}"/>
              </a:ext>
            </a:extLst>
          </p:cNvPr>
          <p:cNvSpPr txBox="1"/>
          <p:nvPr/>
        </p:nvSpPr>
        <p:spPr>
          <a:xfrm>
            <a:off x="4617931" y="1510199"/>
            <a:ext cx="30023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1st choice between typical situations, in daily life. </a:t>
            </a:r>
          </a:p>
          <a:p>
            <a:endParaRPr lang="en-US" sz="1000" dirty="0"/>
          </a:p>
          <a:p>
            <a:r>
              <a:rPr lang="en-US" sz="2800" b="1" dirty="0">
                <a:solidFill>
                  <a:srgbClr val="003EEF"/>
                </a:solidFill>
              </a:rPr>
              <a:t>2nd choice between library or academic sources.</a:t>
            </a:r>
          </a:p>
          <a:p>
            <a:endParaRPr lang="en-US" sz="1000" dirty="0"/>
          </a:p>
          <a:p>
            <a:r>
              <a:rPr lang="en-US" sz="2400" dirty="0"/>
              <a:t>Both requires them to use the exact same </a:t>
            </a:r>
            <a:r>
              <a:rPr lang="en-US" sz="2400" b="1" dirty="0"/>
              <a:t>“</a:t>
            </a:r>
            <a:r>
              <a:rPr lang="en-US" sz="2400" b="1" i="1" dirty="0"/>
              <a:t>common sense” </a:t>
            </a:r>
            <a:r>
              <a:rPr lang="en-US" sz="2400" i="1" dirty="0"/>
              <a:t>reasoning</a:t>
            </a:r>
            <a:r>
              <a:rPr lang="en-US" sz="2400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6FCEA-D6AE-9645-AFCB-AFE61F5EB004}"/>
              </a:ext>
            </a:extLst>
          </p:cNvPr>
          <p:cNvSpPr txBox="1"/>
          <p:nvPr/>
        </p:nvSpPr>
        <p:spPr>
          <a:xfrm>
            <a:off x="2313798" y="883361"/>
            <a:ext cx="100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#</a:t>
            </a:r>
            <a:r>
              <a:rPr lang="en-US" sz="40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63E875-E8C4-BB47-90F2-5D756799BF12}"/>
              </a:ext>
            </a:extLst>
          </p:cNvPr>
          <p:cNvSpPr txBox="1"/>
          <p:nvPr/>
        </p:nvSpPr>
        <p:spPr>
          <a:xfrm>
            <a:off x="9782110" y="821806"/>
            <a:ext cx="847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EEF"/>
                </a:solidFill>
              </a:rPr>
              <a:t>#</a:t>
            </a:r>
            <a:r>
              <a:rPr lang="en-US" sz="4400" b="1" dirty="0">
                <a:solidFill>
                  <a:srgbClr val="003EEF"/>
                </a:solidFill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88C986-D8C8-DF45-ACBF-3FBF586A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3" y="1472804"/>
            <a:ext cx="4166031" cy="24706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A4885E-F96B-EE47-A60A-78C0E2B8E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7" y="4341672"/>
            <a:ext cx="4181147" cy="2501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C4EF1D-17EC-0945-B94B-A11B24F274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41"/>
          <a:stretch/>
        </p:blipFill>
        <p:spPr>
          <a:xfrm>
            <a:off x="7890676" y="1510199"/>
            <a:ext cx="4222725" cy="2349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1BCDCB-394A-CC47-BB14-4233A3EC2A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80"/>
          <a:stretch/>
        </p:blipFill>
        <p:spPr>
          <a:xfrm>
            <a:off x="7890675" y="4298516"/>
            <a:ext cx="4222725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8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01F1-BC51-DB46-8D95-1FE07DA8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474" y="190953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3EEF"/>
                </a:solidFill>
              </a:rPr>
              <a:t>flipped  classrooms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CD90D-AA4E-E44D-BD22-6611E7DDB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87" y="4229846"/>
            <a:ext cx="11569113" cy="25535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3EEF"/>
                </a:solidFill>
              </a:rPr>
              <a:t>Replaces rote, point &amp; click demonstrations.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600" b="1" dirty="0"/>
              <a:t>Saves valuable class time for more</a:t>
            </a:r>
            <a:r>
              <a:rPr lang="en-US" sz="3600" dirty="0"/>
              <a:t> </a:t>
            </a:r>
            <a:r>
              <a:rPr lang="en-US" sz="3600" b="1" dirty="0"/>
              <a:t>meaningful search syntax strategies &amp; critical evaluation skills. 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CDBBE-2442-C448-9FFC-191BA9E93E41}"/>
              </a:ext>
            </a:extLst>
          </p:cNvPr>
          <p:cNvSpPr txBox="1"/>
          <p:nvPr/>
        </p:nvSpPr>
        <p:spPr>
          <a:xfrm>
            <a:off x="4314050" y="6475598"/>
            <a:ext cx="7528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3EEF"/>
                </a:solidFill>
              </a:rPr>
              <a:t>Image @ </a:t>
            </a:r>
            <a:r>
              <a:rPr lang="en-US" sz="1400" u="sng" dirty="0">
                <a:solidFill>
                  <a:srgbClr val="003EE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https://web.usd475.org/depts/it/etc/SitePages/Flipped%20Classroom.aspx</a:t>
            </a:r>
            <a:r>
              <a:rPr lang="en-US" sz="1400" dirty="0">
                <a:solidFill>
                  <a:srgbClr val="003EEF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4F0677-0BFB-9849-9261-744E1D25E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7"/>
          <a:stretch/>
        </p:blipFill>
        <p:spPr>
          <a:xfrm>
            <a:off x="264926" y="1438702"/>
            <a:ext cx="11817189" cy="279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0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138" y="363672"/>
            <a:ext cx="5028844" cy="1293028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FAKE NEWS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64" y="1908617"/>
            <a:ext cx="3206339" cy="4392609"/>
          </a:xfrm>
        </p:spPr>
      </p:pic>
      <p:sp>
        <p:nvSpPr>
          <p:cNvPr id="4" name="TextBox 3"/>
          <p:cNvSpPr txBox="1"/>
          <p:nvPr/>
        </p:nvSpPr>
        <p:spPr>
          <a:xfrm>
            <a:off x="3750541" y="6370510"/>
            <a:ext cx="827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www.snopes.com</a:t>
            </a:r>
            <a:r>
              <a:rPr lang="en-US" b="1" dirty="0"/>
              <a:t>/fact-check/police-horse-kicks-</a:t>
            </a:r>
            <a:r>
              <a:rPr lang="en-US" b="1" dirty="0" err="1"/>
              <a:t>blm</a:t>
            </a:r>
            <a:r>
              <a:rPr lang="en-US" b="1" dirty="0"/>
              <a:t>-protester/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64" y="238498"/>
            <a:ext cx="2445027" cy="1543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380" y="1725315"/>
            <a:ext cx="2821602" cy="4575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0EEE1F-A5FE-8445-83F7-F480C4E0E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56700"/>
            <a:ext cx="52197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71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779" y="284562"/>
            <a:ext cx="4797935" cy="871576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logistics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71CA0C-84D3-5D48-AC93-ED195ECB3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4187" y="1156138"/>
            <a:ext cx="10097813" cy="57018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dirty="0"/>
              <a:t>Art Style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3EEF"/>
                </a:solidFill>
              </a:rPr>
              <a:t>Futuristic and high fidelity using bold colors for buttons to attract attention.</a:t>
            </a:r>
          </a:p>
          <a:p>
            <a:pPr marL="0" indent="0">
              <a:buNone/>
            </a:pPr>
            <a:endParaRPr lang="en-US" sz="900" b="1" dirty="0">
              <a:solidFill>
                <a:srgbClr val="003EEF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Staff Resources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3EEF"/>
                </a:solidFill>
              </a:rPr>
              <a:t>1 artist - 60 hours. 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3EEF"/>
                </a:solidFill>
              </a:rPr>
              <a:t>1 designer - 60 hours.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3EEF"/>
                </a:solidFill>
              </a:rPr>
              <a:t>1 producer - 60 hours. </a:t>
            </a:r>
          </a:p>
          <a:p>
            <a:pPr marL="0" indent="0">
              <a:buNone/>
            </a:pPr>
            <a:endParaRPr lang="en-US" sz="900" b="1" dirty="0">
              <a:solidFill>
                <a:srgbClr val="003EEF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Performance Specification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3EEF"/>
                </a:solidFill>
              </a:rPr>
              <a:t>Executable Windows (exe) application, compatible with HTC Vive headset (SteamVR). Vive controllers for interaction. Alternatively, an executable iOS application, compatible with Google Cardboard and users’ cellphone.</a:t>
            </a:r>
          </a:p>
          <a:p>
            <a:pPr marL="0" indent="0">
              <a:buNone/>
            </a:pPr>
            <a:endParaRPr lang="en-US" sz="900" b="1" dirty="0">
              <a:solidFill>
                <a:srgbClr val="003EEF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Control &amp; Setup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3EEF"/>
                </a:solidFill>
              </a:rPr>
              <a:t>4x4 room-scale VR setup with HTC Vive.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3EEF"/>
                </a:solidFill>
              </a:rPr>
              <a:t>HTC Vive controllers, users move virtual hands to grab objects or press buttons.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3EEF"/>
                </a:solidFill>
              </a:rPr>
              <a:t>Utilizing room-scale VR capabilities of the HTC Vive.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3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985" y="136635"/>
            <a:ext cx="2843011" cy="98719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786" y="1251513"/>
            <a:ext cx="9869214" cy="54698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3EEF"/>
                </a:solidFill>
              </a:rPr>
              <a:t>Timeframe of 6 months, based on conceptual design and prototyping specifications, below are estimated costs from several vendors:</a:t>
            </a:r>
          </a:p>
          <a:p>
            <a:pPr marL="0" indent="0">
              <a:buNone/>
            </a:pPr>
            <a:endParaRPr lang="en-US" sz="1200" b="1" dirty="0">
              <a:solidFill>
                <a:srgbClr val="003EE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Full Scope ($79,000).  					*</a:t>
            </a:r>
            <a:r>
              <a:rPr lang="en-US" sz="2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Highest was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2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Half a Million!</a:t>
            </a:r>
          </a:p>
          <a:p>
            <a:pPr marL="0" indent="0">
              <a:buNone/>
            </a:pPr>
            <a:r>
              <a:rPr lang="en-US" b="1" dirty="0"/>
              <a:t>Signature Fee = $18,000.</a:t>
            </a:r>
          </a:p>
          <a:p>
            <a:pPr marL="0" indent="0">
              <a:buNone/>
            </a:pPr>
            <a:r>
              <a:rPr lang="en-US" b="1" dirty="0"/>
              <a:t>$15,000 Game Design Document (Project Management &amp; Art).</a:t>
            </a:r>
          </a:p>
          <a:p>
            <a:pPr marL="0" indent="0">
              <a:buNone/>
            </a:pPr>
            <a:r>
              <a:rPr lang="en-US" b="1" dirty="0"/>
              <a:t>$15,000 First Playable customizable characters.</a:t>
            </a:r>
          </a:p>
          <a:p>
            <a:pPr marL="0" indent="0">
              <a:buNone/>
            </a:pPr>
            <a:r>
              <a:rPr lang="en-US" b="1" dirty="0"/>
              <a:t>$31,000 final installment.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Medium Scope ($54,000)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/>
              <a:t>Simplified less realistic art.</a:t>
            </a:r>
          </a:p>
          <a:p>
            <a:pPr marL="0" indent="0">
              <a:buNone/>
            </a:pPr>
            <a:r>
              <a:rPr lang="en-US" b="1" dirty="0"/>
              <a:t>Instead of animated robots, feature square machines with blinking lights.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Minimal Scope ($44,000)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/>
              <a:t>Smallest scope focusing on the core intent. </a:t>
            </a:r>
          </a:p>
          <a:p>
            <a:pPr marL="0" indent="0">
              <a:buNone/>
            </a:pPr>
            <a:r>
              <a:rPr lang="en-US" b="1" dirty="0"/>
              <a:t>Replace robots with conductor voice and subtitles. </a:t>
            </a:r>
          </a:p>
          <a:p>
            <a:pPr marL="0" indent="0">
              <a:buNone/>
            </a:pPr>
            <a:r>
              <a:rPr lang="en-US" b="1" dirty="0"/>
              <a:t>Simplified scenery and effects. </a:t>
            </a:r>
          </a:p>
          <a:p>
            <a:pPr marL="0" indent="0">
              <a:buNone/>
            </a:pPr>
            <a:endParaRPr lang="en-US" sz="1800" b="1" dirty="0">
              <a:solidFill>
                <a:srgbClr val="003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22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02B2-1725-DC49-BD60-887747FD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912" y="249476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3EEF"/>
                </a:solidFill>
              </a:rPr>
              <a:t>Wizard of oz  </a:t>
            </a:r>
            <a:r>
              <a:rPr lang="en-US" sz="4800" b="1" dirty="0">
                <a:solidFill>
                  <a:schemeClr val="accent2"/>
                </a:solidFill>
              </a:rPr>
              <a:t>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0E31D-2941-9C4A-80E0-D8B4B04D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0" y="3372350"/>
            <a:ext cx="11776165" cy="348565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b="1" dirty="0"/>
              <a:t>Dorothy represents patrons.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</a:p>
          <a:p>
            <a:pPr lvl="0"/>
            <a:endParaRPr lang="en-US" sz="800" dirty="0">
              <a:solidFill>
                <a:srgbClr val="00B050"/>
              </a:solidFill>
            </a:endParaRPr>
          </a:p>
          <a:p>
            <a:pPr lvl="0"/>
            <a:r>
              <a:rPr lang="en-US" sz="2800" b="1" dirty="0">
                <a:solidFill>
                  <a:srgbClr val="00B050"/>
                </a:solidFill>
              </a:rPr>
              <a:t>Glinda the Good Witch represents librarians, naturally. </a:t>
            </a:r>
          </a:p>
          <a:p>
            <a:pPr lvl="0"/>
            <a:endParaRPr lang="en-US" sz="800" dirty="0"/>
          </a:p>
          <a:p>
            <a:pPr lvl="0"/>
            <a:r>
              <a:rPr lang="en-US" sz="2800" b="1" dirty="0">
                <a:solidFill>
                  <a:srgbClr val="003EEF"/>
                </a:solidFill>
              </a:rPr>
              <a:t>Hot air balloon represents traditional lecture workshops. </a:t>
            </a:r>
          </a:p>
          <a:p>
            <a:pPr lvl="0"/>
            <a:endParaRPr lang="en-US" sz="800" dirty="0"/>
          </a:p>
          <a:p>
            <a:pPr lvl="0"/>
            <a:r>
              <a:rPr lang="en-US" sz="3500" b="1" dirty="0">
                <a:solidFill>
                  <a:schemeClr val="accent1"/>
                </a:solidFill>
              </a:rPr>
              <a:t>Ruby slippers represent the "common sense" </a:t>
            </a:r>
          </a:p>
          <a:p>
            <a:pPr marL="0" lvl="0" indent="0">
              <a:buNone/>
            </a:pPr>
            <a:r>
              <a:rPr lang="en-US" sz="3500" b="1" dirty="0">
                <a:solidFill>
                  <a:schemeClr val="accent1"/>
                </a:solidFill>
              </a:rPr>
              <a:t>  that the patrons have had all along.</a:t>
            </a:r>
          </a:p>
        </p:txBody>
      </p:sp>
      <p:pic>
        <p:nvPicPr>
          <p:cNvPr id="1030" name="Picture 6" descr="Image result for wizard of oz  balloon scene">
            <a:extLst>
              <a:ext uri="{FF2B5EF4-FFF2-40B4-BE49-F238E27FC236}">
                <a16:creationId xmlns:a16="http://schemas.microsoft.com/office/drawing/2014/main" id="{32A42879-BB83-AF4E-AD97-652411226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21" b="3391"/>
          <a:stretch/>
        </p:blipFill>
        <p:spPr bwMode="auto">
          <a:xfrm>
            <a:off x="9998909" y="3874575"/>
            <a:ext cx="2084603" cy="18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86E697-B507-A54F-AA48-BEFAC65F2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773" y="1314359"/>
            <a:ext cx="3076521" cy="2560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2C9850-3814-BE43-859B-292CAEE78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479" y="1314359"/>
            <a:ext cx="2084603" cy="248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49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273" y="81616"/>
            <a:ext cx="6452640" cy="927866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More  details  in  my article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1508" y="6328329"/>
            <a:ext cx="645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EEF"/>
                </a:solidFill>
              </a:rPr>
              <a:t>http://</a:t>
            </a:r>
            <a:r>
              <a:rPr lang="en-US" dirty="0" err="1">
                <a:solidFill>
                  <a:srgbClr val="003EEF"/>
                </a:solidFill>
              </a:rPr>
              <a:t>www.infotoday.com</a:t>
            </a:r>
            <a:r>
              <a:rPr lang="en-US" dirty="0">
                <a:solidFill>
                  <a:srgbClr val="003EEF"/>
                </a:solidFill>
              </a:rPr>
              <a:t>/</a:t>
            </a:r>
            <a:r>
              <a:rPr lang="en-US" dirty="0" err="1">
                <a:solidFill>
                  <a:srgbClr val="003EEF"/>
                </a:solidFill>
              </a:rPr>
              <a:t>cilmag</a:t>
            </a:r>
            <a:r>
              <a:rPr lang="en-US" dirty="0">
                <a:solidFill>
                  <a:srgbClr val="003EEF"/>
                </a:solidFill>
              </a:rPr>
              <a:t>/jan18/</a:t>
            </a:r>
            <a:r>
              <a:rPr lang="en-US" dirty="0" err="1">
                <a:solidFill>
                  <a:srgbClr val="003EEF"/>
                </a:solidFill>
              </a:rPr>
              <a:t>index.shtml</a:t>
            </a:r>
            <a:endParaRPr lang="en-US" dirty="0">
              <a:solidFill>
                <a:srgbClr val="003EE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96237"/>
            <a:ext cx="53868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3EEF"/>
                </a:solidFill>
              </a:rPr>
              <a:t>“Common-Sense” Scenarios can show students </a:t>
            </a:r>
          </a:p>
          <a:p>
            <a:pPr algn="ctr"/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they already possess and use</a:t>
            </a:r>
            <a:r>
              <a:rPr lang="en-US" sz="4400" b="1" dirty="0">
                <a:solidFill>
                  <a:srgbClr val="003EEF"/>
                </a:solidFill>
              </a:rPr>
              <a:t> </a:t>
            </a:r>
            <a:r>
              <a:rPr lang="en-US" sz="4400" b="1" dirty="0"/>
              <a:t>critical evaluation skills.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789115-B95F-7046-81D4-C9C129493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713" y="864138"/>
            <a:ext cx="60452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26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C9839-E8E1-ED48-9107-6694DE06E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39" y="1453019"/>
            <a:ext cx="11599566" cy="5404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This LOEX Program Track asked us to share ways that we </a:t>
            </a:r>
          </a:p>
          <a:p>
            <a:pPr marL="0" indent="0">
              <a:buNone/>
            </a:pPr>
            <a:r>
              <a:rPr lang="en-US" sz="3200" b="1" dirty="0"/>
              <a:t>“Lead &amp; Innovate &amp; Blaze New Trails.”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b="1" dirty="0"/>
              <a:t>I have shared a few of my bold efforts to flip my classes, including: 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PROFESSIONALLY DEVELOPED VIDEOS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>
                <a:solidFill>
                  <a:srgbClr val="003EEF"/>
                </a:solidFill>
              </a:rPr>
              <a:t>AMAZING </a:t>
            </a:r>
            <a:r>
              <a:rPr lang="en-US" sz="3600" b="1" i="1" dirty="0">
                <a:solidFill>
                  <a:schemeClr val="accent3">
                    <a:lumMod val="75000"/>
                  </a:schemeClr>
                </a:solidFill>
              </a:rPr>
              <a:t>“LIBRARY TITLES” </a:t>
            </a:r>
            <a:r>
              <a:rPr lang="en-US" sz="3600" b="1" dirty="0">
                <a:solidFill>
                  <a:srgbClr val="003EEF"/>
                </a:solidFill>
              </a:rPr>
              <a:t>RACES</a:t>
            </a:r>
            <a:endParaRPr lang="en-US" sz="3600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600" b="1" dirty="0">
                <a:solidFill>
                  <a:srgbClr val="00B050"/>
                </a:solidFill>
              </a:rPr>
              <a:t>OUTDOOR CLASSES 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>
                <a:solidFill>
                  <a:srgbClr val="003EEF"/>
                </a:solidFill>
              </a:rPr>
              <a:t>VIRTUAL REALITY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AD9D31-6983-4346-86F4-41E1595F07BD}"/>
              </a:ext>
            </a:extLst>
          </p:cNvPr>
          <p:cNvSpPr txBox="1"/>
          <p:nvPr/>
        </p:nvSpPr>
        <p:spPr>
          <a:xfrm>
            <a:off x="6463431" y="0"/>
            <a:ext cx="55423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 CLOSING</a:t>
            </a:r>
          </a:p>
        </p:txBody>
      </p:sp>
    </p:spTree>
    <p:extLst>
      <p:ext uri="{BB962C8B-B14F-4D97-AF65-F5344CB8AC3E}">
        <p14:creationId xmlns:p14="http://schemas.microsoft.com/office/powerpoint/2010/main" val="378949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4793180"/>
            <a:ext cx="4847573" cy="1469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Felicia A. Smith</a:t>
            </a:r>
            <a:endParaRPr lang="en-US" sz="4800" b="1" i="1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>
              <a:buNone/>
            </a:pPr>
            <a:r>
              <a:rPr lang="en-US" sz="3600" dirty="0">
                <a:latin typeface="Arial Rounded MT Bold" charset="0"/>
                <a:ea typeface="Arial Rounded MT Bold" charset="0"/>
                <a:cs typeface="Arial Rounded MT Bold" charset="0"/>
              </a:rPr>
              <a:t>Stanford University</a:t>
            </a:r>
            <a:r>
              <a:rPr lang="en-US" sz="3600" b="1" dirty="0">
                <a:latin typeface="Arial Rounded MT Bold" charset="0"/>
                <a:ea typeface="Arial Rounded MT Bold" charset="0"/>
                <a:cs typeface="Arial Rounded MT Bold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15011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erpetua Titling MT Light" charset="0"/>
                <a:ea typeface="Perpetua Titling MT Light" charset="0"/>
                <a:cs typeface="Perpetua Titling MT Light" charset="0"/>
              </a:rPr>
              <a:t>http://</a:t>
            </a:r>
            <a:r>
              <a:rPr lang="en-US" sz="4000" b="1" spc="70" dirty="0" err="1">
                <a:latin typeface="Lucida Fax" charset="0"/>
                <a:ea typeface="Lucida Fax" charset="0"/>
                <a:cs typeface="Lucida Fax" charset="0"/>
              </a:rPr>
              <a:t>Library.Stanford.edu</a:t>
            </a:r>
            <a:r>
              <a:rPr lang="en-US" sz="4000" b="1" spc="70" dirty="0">
                <a:latin typeface="Lucida Fax" charset="0"/>
                <a:ea typeface="Lucida Fax" charset="0"/>
                <a:cs typeface="Lucida Fax" charset="0"/>
              </a:rPr>
              <a:t>/People/</a:t>
            </a:r>
            <a:r>
              <a:rPr lang="en-US" sz="4000" b="1" spc="70" dirty="0" err="1">
                <a:latin typeface="Lucida Fax" charset="0"/>
                <a:ea typeface="Lucida Fax" charset="0"/>
                <a:cs typeface="Lucida Fax" charset="0"/>
              </a:rPr>
              <a:t>Felicias</a:t>
            </a:r>
            <a:endParaRPr lang="en-US" sz="4000" spc="70" dirty="0">
              <a:latin typeface="Lucida Fax" charset="0"/>
              <a:ea typeface="Lucida Fax" charset="0"/>
              <a:cs typeface="Lucida Fax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D4B73A-AD98-3948-B77F-415713CDD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917" y="0"/>
            <a:ext cx="5574082" cy="6150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37C032-FDE2-4B40-BD77-7348CDF07CE5}"/>
              </a:ext>
            </a:extLst>
          </p:cNvPr>
          <p:cNvSpPr txBox="1"/>
          <p:nvPr/>
        </p:nvSpPr>
        <p:spPr>
          <a:xfrm>
            <a:off x="3" y="1329970"/>
            <a:ext cx="56993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EEF"/>
                </a:solidFill>
              </a:rPr>
              <a:t>My instructional goal is simply: </a:t>
            </a:r>
          </a:p>
          <a:p>
            <a:pPr algn="r"/>
            <a:r>
              <a:rPr lang="en-US" sz="2800" b="1" dirty="0"/>
              <a:t>To make the unknown… </a:t>
            </a:r>
            <a:r>
              <a:rPr lang="en-US" sz="2800" b="1" dirty="0">
                <a:highlight>
                  <a:srgbClr val="FF00FF"/>
                </a:highlight>
              </a:rPr>
              <a:t>“KNOWN”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003EEF"/>
                </a:solidFill>
              </a:rPr>
              <a:t>But if students are NOT listening, I am NOT teaching.</a:t>
            </a:r>
          </a:p>
        </p:txBody>
      </p:sp>
    </p:spTree>
    <p:extLst>
      <p:ext uri="{BB962C8B-B14F-4D97-AF65-F5344CB8AC3E}">
        <p14:creationId xmlns:p14="http://schemas.microsoft.com/office/powerpoint/2010/main" val="116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4" y="652304"/>
            <a:ext cx="9586608" cy="1581454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Nerd Squirrel Videos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7783" y="6297753"/>
            <a:ext cx="413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https://youtu.be/0UX0LWyV6G4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4FC78-5A80-D54D-AD6F-A382907590DC}"/>
              </a:ext>
            </a:extLst>
          </p:cNvPr>
          <p:cNvSpPr txBox="1"/>
          <p:nvPr/>
        </p:nvSpPr>
        <p:spPr>
          <a:xfrm>
            <a:off x="198393" y="2034001"/>
            <a:ext cx="31982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EEF"/>
                </a:solidFill>
              </a:rPr>
              <a:t>Point of Need </a:t>
            </a:r>
            <a:r>
              <a:rPr lang="en-US" sz="3200" b="1" dirty="0">
                <a:solidFill>
                  <a:srgbClr val="00B050"/>
                </a:solidFill>
              </a:rPr>
              <a:t>&amp;</a:t>
            </a:r>
          </a:p>
          <a:p>
            <a:r>
              <a:rPr lang="en-US" sz="3200" b="1" dirty="0">
                <a:solidFill>
                  <a:srgbClr val="003EEF"/>
                </a:solidFill>
              </a:rPr>
              <a:t>Just in Time</a:t>
            </a:r>
          </a:p>
          <a:p>
            <a:endParaRPr lang="en-US" sz="1200" dirty="0"/>
          </a:p>
          <a:p>
            <a:r>
              <a:rPr lang="en-US" sz="2400" b="1" i="1" dirty="0"/>
              <a:t>Reduced the amount of time, </a:t>
            </a:r>
            <a:r>
              <a:rPr lang="en-US" sz="2400" b="1" dirty="0"/>
              <a:t>librarians spend in workshops demonstrating the </a:t>
            </a:r>
            <a:r>
              <a:rPr lang="en-US" sz="2400" b="1" i="1" dirty="0"/>
              <a:t>point &amp; click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153E6-A281-A746-81D7-8FA6E2037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858" y="2141327"/>
            <a:ext cx="81788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4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79DDF-79D1-2E49-9B42-A839B3132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53" y="1915406"/>
            <a:ext cx="5243748" cy="466344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3EEF"/>
                </a:solidFill>
              </a:rPr>
              <a:t>Storyboard</a:t>
            </a:r>
            <a:endParaRPr lang="en-US" sz="900" b="1" dirty="0">
              <a:solidFill>
                <a:srgbClr val="003EEF"/>
              </a:solidFill>
            </a:endParaRPr>
          </a:p>
          <a:p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Narrator</a:t>
            </a:r>
            <a:endParaRPr lang="en-US" sz="9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3600" b="1" dirty="0">
                <a:solidFill>
                  <a:srgbClr val="003EEF"/>
                </a:solidFill>
              </a:rPr>
              <a:t>Gender Neutral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Name it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“Porky-Pigging it” </a:t>
            </a:r>
          </a:p>
          <a:p>
            <a:pPr marL="0" indent="0">
              <a:buNone/>
            </a:pPr>
            <a:endParaRPr lang="en-US" sz="900" b="1" dirty="0">
              <a:solidFill>
                <a:srgbClr val="003EEF"/>
              </a:solidFill>
            </a:endParaRPr>
          </a:p>
          <a:p>
            <a:r>
              <a:rPr lang="en-US" sz="3600" b="1" dirty="0">
                <a:solidFill>
                  <a:srgbClr val="003EEF"/>
                </a:solidFill>
              </a:rPr>
              <a:t>Stickers</a:t>
            </a:r>
            <a:endParaRPr lang="en-US" sz="900" b="1" dirty="0">
              <a:solidFill>
                <a:srgbClr val="003EEF"/>
              </a:solidFill>
            </a:endParaRPr>
          </a:p>
          <a:p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Cost &amp; Updates</a:t>
            </a:r>
          </a:p>
          <a:p>
            <a:r>
              <a:rPr lang="en-US" sz="3600" b="1" dirty="0">
                <a:solidFill>
                  <a:srgbClr val="003EEF"/>
                </a:solidFill>
              </a:rPr>
              <a:t>Evaluation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BF5A92-C232-7846-96B8-59CCB9F9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543" y="769860"/>
            <a:ext cx="9812004" cy="1225196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Nerd Squirrel Videos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C77409-31EE-CD42-9D6C-6E5C421E4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934" y="1934096"/>
            <a:ext cx="73279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9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20560-5E86-4145-9E6D-1B6CC5C92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517" y="139485"/>
            <a:ext cx="6316683" cy="976394"/>
          </a:xfrm>
        </p:spPr>
        <p:txBody>
          <a:bodyPr>
            <a:normAutofit fontScale="90000"/>
          </a:bodyPr>
          <a:lstStyle/>
          <a:p>
            <a:br>
              <a:rPr lang="en-US" sz="73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73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Storyboard</a:t>
            </a:r>
            <a:br>
              <a:rPr lang="en-US" b="1" dirty="0">
                <a:solidFill>
                  <a:srgbClr val="003EEF"/>
                </a:solidFill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5E419-7375-3247-AB6F-1684C94EA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25"/>
          <a:stretch/>
        </p:blipFill>
        <p:spPr>
          <a:xfrm>
            <a:off x="1511087" y="1333500"/>
            <a:ext cx="10375900" cy="53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79DDF-79D1-2E49-9B42-A839B3132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9232"/>
            <a:ext cx="5071278" cy="5095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/>
              <a:t>NEW PHONE </a:t>
            </a:r>
            <a:r>
              <a:rPr lang="en-US" sz="4000" b="1" u="sng" dirty="0"/>
              <a:t>WHO DIS</a:t>
            </a:r>
            <a:r>
              <a:rPr lang="en-US" sz="3200" b="1" u="sng" dirty="0"/>
              <a:t>?</a:t>
            </a:r>
          </a:p>
          <a:p>
            <a:pPr lvl="1"/>
            <a:r>
              <a:rPr lang="en-US" sz="3600" b="1" i="1" dirty="0">
                <a:solidFill>
                  <a:srgbClr val="00B050"/>
                </a:solidFill>
              </a:rPr>
              <a:t>Name it </a:t>
            </a:r>
          </a:p>
          <a:p>
            <a:pPr marL="457200" lvl="1" indent="0">
              <a:buNone/>
            </a:pPr>
            <a:endParaRPr lang="en-US" sz="3200" b="1" i="1" dirty="0">
              <a:solidFill>
                <a:srgbClr val="00B050"/>
              </a:solidFill>
            </a:endParaRPr>
          </a:p>
          <a:p>
            <a:pPr lvl="1"/>
            <a:r>
              <a:rPr lang="en-US" sz="3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Gender </a:t>
            </a:r>
            <a:r>
              <a:rPr lang="en-US" sz="3600" b="1" i="1" dirty="0">
                <a:solidFill>
                  <a:srgbClr val="003EEF"/>
                </a:solidFill>
              </a:rPr>
              <a:t>Reveal</a:t>
            </a:r>
            <a:r>
              <a:rPr lang="en-US" sz="3600" b="1" dirty="0">
                <a:solidFill>
                  <a:srgbClr val="003EEF"/>
                </a:solidFill>
              </a:rPr>
              <a:t> 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r>
              <a:rPr lang="en-US" sz="3600" b="1" dirty="0">
                <a:solidFill>
                  <a:srgbClr val="003EEF"/>
                </a:solidFill>
              </a:rPr>
              <a:t>?</a:t>
            </a:r>
            <a:endParaRPr lang="en-US" sz="36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lvl="2"/>
            <a:r>
              <a:rPr lang="en-US" sz="3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accent3">
                    <a:lumMod val="50000"/>
                  </a:schemeClr>
                </a:solidFill>
              </a:rPr>
              <a:t>“Porky-Pigging it”</a:t>
            </a:r>
          </a:p>
          <a:p>
            <a:pPr marL="457200" lvl="1" indent="0">
              <a:buNone/>
            </a:pPr>
            <a:r>
              <a:rPr lang="en-US" dirty="0"/>
              <a:t>Black squirrel as our library mascot. Prevalent on Stanford’s campus. Avoids heteronormative (</a:t>
            </a:r>
            <a:r>
              <a:rPr lang="en-US" i="1" dirty="0"/>
              <a:t>gender</a:t>
            </a:r>
            <a:r>
              <a:rPr lang="en-US" dirty="0"/>
              <a:t>) and racial identities issues. </a:t>
            </a:r>
          </a:p>
          <a:p>
            <a:pPr marL="457200" lvl="1" indent="0">
              <a:buNone/>
            </a:pPr>
            <a:r>
              <a:rPr lang="en-US" dirty="0"/>
              <a:t>People point out the </a:t>
            </a:r>
            <a:r>
              <a:rPr lang="en-US" b="1" i="1" dirty="0">
                <a:highlight>
                  <a:srgbClr val="FFFF00"/>
                </a:highlight>
              </a:rPr>
              <a:t>“black” </a:t>
            </a:r>
            <a:r>
              <a:rPr lang="en-US" dirty="0"/>
              <a:t>Nerd Squirrel is quote, “</a:t>
            </a:r>
            <a:r>
              <a:rPr lang="en-US" i="1" dirty="0"/>
              <a:t>Porky-Pigging it</a:t>
            </a:r>
            <a:r>
              <a:rPr lang="en-US" dirty="0"/>
              <a:t>” meaning only wearing a sweater.</a:t>
            </a:r>
            <a:endParaRPr lang="en-US" sz="40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900" b="1" dirty="0">
              <a:solidFill>
                <a:srgbClr val="003EEF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BF5A92-C232-7846-96B8-59CCB9F9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78" y="334036"/>
            <a:ext cx="6790522" cy="1225196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Nerd  Squirrel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3ECCB-A12A-134E-8012-7B8E83AE0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278" y="1562100"/>
            <a:ext cx="70231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5371-5434-3E40-9A62-264D7F0F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543" y="0"/>
            <a:ext cx="5081081" cy="108388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Video  Pricing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0ACDC1-87D8-D748-9EBD-01A37EC772C9}"/>
              </a:ext>
            </a:extLst>
          </p:cNvPr>
          <p:cNvSpPr txBox="1"/>
          <p:nvPr/>
        </p:nvSpPr>
        <p:spPr>
          <a:xfrm>
            <a:off x="205947" y="4232461"/>
            <a:ext cx="33068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Source:</a:t>
            </a:r>
          </a:p>
          <a:p>
            <a:r>
              <a:rPr lang="en-US" dirty="0" err="1">
                <a:solidFill>
                  <a:srgbClr val="003EEF"/>
                </a:solidFill>
              </a:rPr>
              <a:t>Marchis</a:t>
            </a:r>
            <a:r>
              <a:rPr lang="en-US" dirty="0">
                <a:solidFill>
                  <a:srgbClr val="003EEF"/>
                </a:solidFill>
              </a:rPr>
              <a:t>, </a:t>
            </a:r>
            <a:r>
              <a:rPr lang="en-US" dirty="0" err="1">
                <a:solidFill>
                  <a:srgbClr val="003EEF"/>
                </a:solidFill>
              </a:rPr>
              <a:t>Bogdana</a:t>
            </a:r>
            <a:r>
              <a:rPr lang="en-US" dirty="0">
                <a:solidFill>
                  <a:srgbClr val="003EEF"/>
                </a:solidFill>
              </a:rPr>
              <a:t>. 2018.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Putting Levity into Literacy: Professionally Produced Library Instruction Videos</a:t>
            </a:r>
            <a:r>
              <a:rPr lang="en-US" dirty="0"/>
              <a:t>. </a:t>
            </a:r>
            <a:r>
              <a:rPr lang="en-US" i="1" dirty="0">
                <a:solidFill>
                  <a:srgbClr val="003EEF"/>
                </a:solidFill>
              </a:rPr>
              <a:t>Journal of Information Literacy</a:t>
            </a:r>
            <a:r>
              <a:rPr lang="en-US" dirty="0">
                <a:solidFill>
                  <a:srgbClr val="003EEF"/>
                </a:solidFill>
              </a:rPr>
              <a:t>, Vol. 12, No. 2, p. 113-120.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30A6A-532B-A84D-BB0C-6EAC2DCFA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27"/>
          <a:stretch/>
        </p:blipFill>
        <p:spPr>
          <a:xfrm>
            <a:off x="3708160" y="929898"/>
            <a:ext cx="8277893" cy="58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9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6CB7-E9B5-2C4C-ABC9-FC2855B99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859" y="27964"/>
            <a:ext cx="4476008" cy="1293028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3EEF"/>
                </a:solidFill>
              </a:rPr>
              <a:t>STICKERS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D1732-256F-2649-8C62-04FCCFACEBB2}"/>
              </a:ext>
            </a:extLst>
          </p:cNvPr>
          <p:cNvSpPr txBox="1"/>
          <p:nvPr/>
        </p:nvSpPr>
        <p:spPr>
          <a:xfrm>
            <a:off x="118820" y="1450731"/>
            <a:ext cx="442902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Great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PROMOTION</a:t>
            </a:r>
            <a:r>
              <a:rPr lang="en-US" sz="2400" dirty="0"/>
              <a:t> for videos,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specifically</a:t>
            </a:r>
            <a:r>
              <a:rPr lang="en-US" sz="2400" dirty="0"/>
              <a:t> and the libraries,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generally</a:t>
            </a:r>
            <a:r>
              <a:rPr lang="en-US" sz="2400" dirty="0"/>
              <a:t>. </a:t>
            </a:r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</a:rPr>
              <a:t>Instructors </a:t>
            </a:r>
            <a:r>
              <a:rPr lang="en-US" sz="3200" b="1" dirty="0">
                <a:solidFill>
                  <a:srgbClr val="00B050"/>
                </a:solidFill>
              </a:rPr>
              <a:t>Pre</a:t>
            </a:r>
            <a:r>
              <a:rPr lang="en-US" sz="2400" b="1" dirty="0">
                <a:solidFill>
                  <a:srgbClr val="00B050"/>
                </a:solidFill>
              </a:rPr>
              <a:t>-Ordered </a:t>
            </a:r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/>
              <a:t>Students put on </a:t>
            </a:r>
            <a:r>
              <a:rPr lang="en-US" sz="2800" b="1" dirty="0"/>
              <a:t>laptops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3EEF"/>
                </a:solidFill>
              </a:rPr>
              <a:t>1,000 of the</a:t>
            </a:r>
            <a:r>
              <a:rPr lang="en-US" sz="3200" dirty="0">
                <a:solidFill>
                  <a:srgbClr val="003EEF"/>
                </a:solidFill>
              </a:rPr>
              <a:t> </a:t>
            </a:r>
          </a:p>
          <a:p>
            <a:r>
              <a:rPr lang="en-US" sz="3200" dirty="0">
                <a:solidFill>
                  <a:srgbClr val="003EEF"/>
                </a:solidFill>
              </a:rPr>
              <a:t> 	3" x 3" die cut, </a:t>
            </a:r>
          </a:p>
          <a:p>
            <a:r>
              <a:rPr lang="en-US" sz="3200" b="1" dirty="0">
                <a:solidFill>
                  <a:srgbClr val="003EEF"/>
                </a:solidFill>
              </a:rPr>
              <a:t>	cost $600.</a:t>
            </a:r>
            <a:r>
              <a:rPr lang="en-US" sz="3200" dirty="0">
                <a:solidFill>
                  <a:srgbClr val="003EEF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DCA96-F774-BE4D-840C-8D0EEC672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842" y="1320992"/>
            <a:ext cx="7525338" cy="550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9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20560-5E86-4145-9E6D-1B6CC5C92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517" y="645621"/>
            <a:ext cx="6316683" cy="1013627"/>
          </a:xfrm>
        </p:spPr>
        <p:txBody>
          <a:bodyPr>
            <a:normAutofit fontScale="90000"/>
          </a:bodyPr>
          <a:lstStyle/>
          <a:p>
            <a:r>
              <a:rPr lang="en-US" sz="7300" b="1" dirty="0">
                <a:solidFill>
                  <a:srgbClr val="003EEF"/>
                </a:solidFill>
              </a:rPr>
              <a:t>EVALUATIONS</a:t>
            </a:r>
            <a:br>
              <a:rPr lang="en-US" b="1" dirty="0">
                <a:solidFill>
                  <a:srgbClr val="003EEF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6458E-BFBC-3D4E-8718-3525032C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2718"/>
            <a:ext cx="10820400" cy="492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Student Feedback: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4400" b="1" i="1" dirty="0"/>
              <a:t> </a:t>
            </a:r>
            <a:r>
              <a:rPr lang="en-US" sz="5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“We love the Nerd Squirrel”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4400" b="1" i="1" dirty="0"/>
              <a:t>“</a:t>
            </a:r>
            <a:r>
              <a:rPr lang="en-US" sz="4000" b="1" i="1" dirty="0">
                <a:solidFill>
                  <a:srgbClr val="003EEF"/>
                </a:solidFill>
              </a:rPr>
              <a:t>I </a:t>
            </a:r>
            <a:r>
              <a:rPr lang="en-US" sz="4000" b="1" dirty="0">
                <a:solidFill>
                  <a:srgbClr val="003EEF"/>
                </a:solidFill>
              </a:rPr>
              <a:t>had planned to </a:t>
            </a:r>
            <a:r>
              <a:rPr lang="en-US" sz="4000" b="1" i="1" dirty="0">
                <a:solidFill>
                  <a:srgbClr val="003EEF"/>
                </a:solidFill>
              </a:rPr>
              <a:t>just skip ahead in the video but couldn’t because I got sucked in right from the beginning</a:t>
            </a:r>
            <a:r>
              <a:rPr lang="en-US" sz="3600" b="1" dirty="0"/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331631349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478</TotalTime>
  <Words>710</Words>
  <Application>Microsoft Macintosh PowerPoint</Application>
  <PresentationFormat>Widescreen</PresentationFormat>
  <Paragraphs>155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Rounded MT Bold</vt:lpstr>
      <vt:lpstr>Calibri</vt:lpstr>
      <vt:lpstr>Century Gothic</vt:lpstr>
      <vt:lpstr>Lucida Fax</vt:lpstr>
      <vt:lpstr>Perpetua Titling MT Light</vt:lpstr>
      <vt:lpstr>Wingdings</vt:lpstr>
      <vt:lpstr>Vapor Trail</vt:lpstr>
      <vt:lpstr>Amazing  Races  Spanning from Outdoor  Instruction  all  the  way to  Virtual  Reality </vt:lpstr>
      <vt:lpstr>flipped  classrooms</vt:lpstr>
      <vt:lpstr>Nerd Squirrel Videos</vt:lpstr>
      <vt:lpstr>Nerd Squirrel Videos</vt:lpstr>
      <vt:lpstr> Storyboard </vt:lpstr>
      <vt:lpstr>Nerd  Squirrel</vt:lpstr>
      <vt:lpstr>Video  Pricing</vt:lpstr>
      <vt:lpstr>STICKERS</vt:lpstr>
      <vt:lpstr>EVALUATIONS </vt:lpstr>
      <vt:lpstr>PowerPoint Presentation</vt:lpstr>
      <vt:lpstr>PowerPoint Presentation</vt:lpstr>
      <vt:lpstr>PowerPoint Presentation</vt:lpstr>
      <vt:lpstr>Outdoor  classes</vt:lpstr>
      <vt:lpstr>Why use VR ?</vt:lpstr>
      <vt:lpstr>NOW   &amp;  THEN   </vt:lpstr>
      <vt:lpstr>NOW   &amp;  THEN   </vt:lpstr>
      <vt:lpstr>STANFORD Classroom</vt:lpstr>
      <vt:lpstr>scenarios</vt:lpstr>
      <vt:lpstr>CREDIBILITY</vt:lpstr>
      <vt:lpstr>FAKE NEWS</vt:lpstr>
      <vt:lpstr>logistics</vt:lpstr>
      <vt:lpstr>COST</vt:lpstr>
      <vt:lpstr>Wizard of oz  analogy</vt:lpstr>
      <vt:lpstr>More  details  in  my article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Anyone/Anything You Want to Be, While Becoming Information Literate in Virtual Reality</dc:title>
  <dc:creator>Felicia Smith</dc:creator>
  <cp:lastModifiedBy>Felicia Smith</cp:lastModifiedBy>
  <cp:revision>115</cp:revision>
  <cp:lastPrinted>2019-02-21T22:08:44Z</cp:lastPrinted>
  <dcterms:created xsi:type="dcterms:W3CDTF">2018-04-11T21:04:26Z</dcterms:created>
  <dcterms:modified xsi:type="dcterms:W3CDTF">2019-03-18T17:09:00Z</dcterms:modified>
</cp:coreProperties>
</file>